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25" d="100"/>
          <a:sy n="25" d="100"/>
        </p:scale>
        <p:origin x="2160" y="-18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0A68-AB16-4475-AD20-48F52644D0F9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BD1C9-92BA-455D-A623-D350265934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5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FA6E480-90DC-448A-B642-311BA5A7BA30}"/>
              </a:ext>
            </a:extLst>
          </p:cNvPr>
          <p:cNvGrpSpPr/>
          <p:nvPr userDrawn="1"/>
        </p:nvGrpSpPr>
        <p:grpSpPr>
          <a:xfrm>
            <a:off x="0" y="1699"/>
            <a:ext cx="30276413" cy="42802064"/>
            <a:chOff x="0" y="1699"/>
            <a:chExt cx="30276413" cy="42802064"/>
          </a:xfrm>
        </p:grpSpPr>
        <p:pic>
          <p:nvPicPr>
            <p:cNvPr id="7" name="그림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6"/>
            <a:stretch/>
          </p:blipFill>
          <p:spPr>
            <a:xfrm>
              <a:off x="0" y="1699"/>
              <a:ext cx="30276413" cy="40984936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A267DDB-94F3-4E78-8D7C-06BF81870669}"/>
                </a:ext>
              </a:extLst>
            </p:cNvPr>
            <p:cNvSpPr/>
            <p:nvPr userDrawn="1"/>
          </p:nvSpPr>
          <p:spPr>
            <a:xfrm>
              <a:off x="0" y="40986635"/>
              <a:ext cx="30275213" cy="1817128"/>
            </a:xfrm>
            <a:prstGeom prst="rect">
              <a:avLst/>
            </a:prstGeom>
            <a:solidFill>
              <a:srgbClr val="AED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4">
            <a:extLst>
              <a:ext uri="{FF2B5EF4-FFF2-40B4-BE49-F238E27FC236}">
                <a16:creationId xmlns:a16="http://schemas.microsoft.com/office/drawing/2014/main" id="{4730BC9E-4EC7-2063-330A-5C1467F40439}"/>
              </a:ext>
            </a:extLst>
          </p:cNvPr>
          <p:cNvSpPr/>
          <p:nvPr/>
        </p:nvSpPr>
        <p:spPr>
          <a:xfrm>
            <a:off x="1472596" y="4348162"/>
            <a:ext cx="27330017" cy="4114519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Wide-VCR Buck DC-DC Converter Using 3-Level Current Regulation Cell and Fibonacci Switched-Capacitor Stage</a:t>
            </a:r>
            <a:endParaRPr lang="en-US" altLang="ko-KR" sz="3000" b="1" dirty="0">
              <a:solidFill>
                <a:srgbClr val="000000"/>
              </a:solidFill>
            </a:endParaRPr>
          </a:p>
          <a:p>
            <a:pPr algn="ctr"/>
            <a:r>
              <a:rPr lang="en-US" altLang="ko-KR" sz="5400" b="1" dirty="0">
                <a:solidFill>
                  <a:srgbClr val="000000"/>
                </a:solidFill>
              </a:rPr>
              <a:t>Junseo An</a:t>
            </a:r>
            <a:r>
              <a:rPr lang="en-US" altLang="ko-KR" sz="5400" b="1" baseline="30000" dirty="0">
                <a:solidFill>
                  <a:srgbClr val="000000"/>
                </a:solidFill>
              </a:rPr>
              <a:t>1) </a:t>
            </a:r>
            <a:r>
              <a:rPr lang="en-US" altLang="ko-KR" sz="5400" b="1" dirty="0">
                <a:solidFill>
                  <a:srgbClr val="000000"/>
                </a:solidFill>
              </a:rPr>
              <a:t>, </a:t>
            </a:r>
            <a:r>
              <a:rPr lang="en-US" altLang="ko-KR" sz="5400" b="1" dirty="0" err="1">
                <a:solidFill>
                  <a:srgbClr val="000000"/>
                </a:solidFill>
              </a:rPr>
              <a:t>Yongkeon</a:t>
            </a:r>
            <a:r>
              <a:rPr lang="en-US" altLang="ko-KR" sz="5400" b="1" dirty="0">
                <a:solidFill>
                  <a:srgbClr val="000000"/>
                </a:solidFill>
              </a:rPr>
              <a:t> Kwon</a:t>
            </a:r>
            <a:r>
              <a:rPr lang="en-US" altLang="ko-KR" sz="5400" b="1" baseline="30000" dirty="0">
                <a:solidFill>
                  <a:srgbClr val="000000"/>
                </a:solidFill>
              </a:rPr>
              <a:t>2)</a:t>
            </a:r>
            <a:r>
              <a:rPr lang="en-US" altLang="ko-KR" sz="5400" b="1" dirty="0">
                <a:solidFill>
                  <a:srgbClr val="000000"/>
                </a:solidFill>
              </a:rPr>
              <a:t>, and Jun-Eun Park</a:t>
            </a:r>
            <a:r>
              <a:rPr lang="en-US" altLang="ko-KR" sz="5400" b="1" baseline="30000" dirty="0">
                <a:solidFill>
                  <a:srgbClr val="000000"/>
                </a:solidFill>
              </a:rPr>
              <a:t>2)</a:t>
            </a:r>
          </a:p>
          <a:p>
            <a:pPr algn="ctr"/>
            <a:r>
              <a:rPr lang="en-US" altLang="ko-KR" sz="5400" b="1" baseline="30000" dirty="0">
                <a:solidFill>
                  <a:srgbClr val="000000"/>
                </a:solidFill>
              </a:rPr>
              <a:t>1)</a:t>
            </a:r>
            <a:r>
              <a:rPr lang="en-US" altLang="ko-KR" sz="5400" b="1" dirty="0">
                <a:solidFill>
                  <a:srgbClr val="000000"/>
                </a:solidFill>
              </a:rPr>
              <a:t>Department of Semiconductor and Display Engineering, </a:t>
            </a:r>
            <a:r>
              <a:rPr lang="en-US" altLang="ko-KR" sz="5400" b="1" baseline="30000" dirty="0">
                <a:solidFill>
                  <a:srgbClr val="000000"/>
                </a:solidFill>
              </a:rPr>
              <a:t>2)</a:t>
            </a:r>
            <a:r>
              <a:rPr lang="en-US" altLang="ko-KR" sz="5400" b="1" dirty="0">
                <a:solidFill>
                  <a:srgbClr val="000000"/>
                </a:solidFill>
              </a:rPr>
              <a:t> Department of Electrical and Computer Engineering, Sungkyunkwan University, Suwon, Republic of Korea</a:t>
            </a:r>
            <a:endParaRPr lang="ko-KR" altLang="en-US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3" name="모서리가 둥근 직사각형 5">
            <a:extLst>
              <a:ext uri="{FF2B5EF4-FFF2-40B4-BE49-F238E27FC236}">
                <a16:creationId xmlns:a16="http://schemas.microsoft.com/office/drawing/2014/main" id="{D2D06E9E-F1BC-5B37-CA6A-A201374FCC2B}"/>
              </a:ext>
            </a:extLst>
          </p:cNvPr>
          <p:cNvSpPr/>
          <p:nvPr/>
        </p:nvSpPr>
        <p:spPr>
          <a:xfrm>
            <a:off x="959993" y="9915008"/>
            <a:ext cx="13479907" cy="5860223"/>
          </a:xfrm>
          <a:prstGeom prst="roundRect">
            <a:avLst/>
          </a:prstGeom>
          <a:noFill/>
          <a:ln w="5715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5565" algn="just"/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Times New Roman" panose="02020603050405020304" pitchFamily="18" charset="0"/>
              </a:rPr>
              <a:t>As power demands continue to grow, DC-DC buck converters are increasingly required to handle input voltages well beyond the conventional 12 V range. The proposed converter employs a modified 3-level structure as a current regulation cell, controlling inductor current while distributing voltage stress across switching devices. The regulated current is then fed into a Fibonacci-based switched-capacitor stage that performs multi-ratio voltage step-down with low ripple. The design is implemented in a 130-nm BCDMOS process, targeting wide-VCR point-of-load applications from high-voltage inputs.</a:t>
            </a: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A5A186D2-0ECC-4CCD-9AC0-78832DEDCD1F}"/>
              </a:ext>
            </a:extLst>
          </p:cNvPr>
          <p:cNvSpPr/>
          <p:nvPr/>
        </p:nvSpPr>
        <p:spPr>
          <a:xfrm>
            <a:off x="5943767" y="9086849"/>
            <a:ext cx="3512357" cy="828160"/>
          </a:xfrm>
          <a:prstGeom prst="roundRect">
            <a:avLst/>
          </a:prstGeom>
          <a:solidFill>
            <a:srgbClr val="699CD3"/>
          </a:solidFill>
          <a:ln w="3810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5565" algn="ctr"/>
            <a:r>
              <a:rPr lang="en-US" altLang="ko-KR" sz="5000" dirty="0">
                <a:solidFill>
                  <a:schemeClr val="tx1"/>
                </a:solidFill>
                <a:latin typeface="Calibri (본문)"/>
                <a:cs typeface="Times New Roman" panose="02020603050405020304" pitchFamily="18" charset="0"/>
              </a:rPr>
              <a:t>Abstract</a:t>
            </a:r>
          </a:p>
        </p:txBody>
      </p:sp>
      <p:sp>
        <p:nvSpPr>
          <p:cNvPr id="7" name="모서리가 둥근 직사각형 7">
            <a:extLst>
              <a:ext uri="{FF2B5EF4-FFF2-40B4-BE49-F238E27FC236}">
                <a16:creationId xmlns:a16="http://schemas.microsoft.com/office/drawing/2014/main" id="{42A780E8-B2D5-E28E-FAF3-EBA1F33A089E}"/>
              </a:ext>
            </a:extLst>
          </p:cNvPr>
          <p:cNvSpPr/>
          <p:nvPr/>
        </p:nvSpPr>
        <p:spPr>
          <a:xfrm>
            <a:off x="15835313" y="9855749"/>
            <a:ext cx="13479907" cy="10899141"/>
          </a:xfrm>
          <a:prstGeom prst="roundRect">
            <a:avLst>
              <a:gd name="adj" fmla="val 6284"/>
            </a:avLst>
          </a:prstGeom>
          <a:noFill/>
          <a:ln w="5715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76200" algn="just"/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• The regulated current is fed into a </a:t>
            </a:r>
            <a:r>
              <a:rPr lang="en-US" altLang="ko-KR" sz="3600" b="1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Fibonacci-based switched-capacitor network</a:t>
            </a:r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 that performs multi-ratio voltage step-down. By arranging capacitors according to Fibonacci scaling, each stage handles a smaller voltage, achieving a wide voltage conversion ratio while maintaining low output ripple without increasing passive component size.</a:t>
            </a:r>
            <a:endParaRPr lang="en-US" altLang="ko-KR" sz="3600" b="1" dirty="0">
              <a:solidFill>
                <a:schemeClr val="tx1"/>
              </a:solidFill>
              <a:latin typeface="Calibri (본문)"/>
              <a:cs typeface="Arial" panose="020B0604020202020204" pitchFamily="34" charset="0"/>
            </a:endParaRPr>
          </a:p>
        </p:txBody>
      </p:sp>
      <p:sp>
        <p:nvSpPr>
          <p:cNvPr id="10" name="모서리가 둥근 직사각형 5">
            <a:extLst>
              <a:ext uri="{FF2B5EF4-FFF2-40B4-BE49-F238E27FC236}">
                <a16:creationId xmlns:a16="http://schemas.microsoft.com/office/drawing/2014/main" id="{7CB460FC-D23F-E273-173C-88876D622068}"/>
              </a:ext>
            </a:extLst>
          </p:cNvPr>
          <p:cNvSpPr/>
          <p:nvPr/>
        </p:nvSpPr>
        <p:spPr>
          <a:xfrm>
            <a:off x="18091263" y="9004292"/>
            <a:ext cx="8968006" cy="851457"/>
          </a:xfrm>
          <a:prstGeom prst="roundRect">
            <a:avLst/>
          </a:prstGeom>
          <a:solidFill>
            <a:srgbClr val="699CD3"/>
          </a:solidFill>
          <a:ln w="3810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5565" algn="ctr"/>
            <a:r>
              <a:rPr lang="en-US" altLang="ko-KR" sz="5400" dirty="0">
                <a:solidFill>
                  <a:schemeClr val="tx1"/>
                </a:solidFill>
              </a:rPr>
              <a:t>Fibonacci SC Stage</a:t>
            </a:r>
            <a:endParaRPr lang="en-US" altLang="ko-KR" sz="5000" dirty="0">
              <a:solidFill>
                <a:schemeClr val="tx1"/>
              </a:solidFill>
              <a:latin typeface="Calibri (본문)"/>
              <a:cs typeface="Times New Roman" panose="02020603050405020304" pitchFamily="18" charset="0"/>
            </a:endParaRPr>
          </a:p>
        </p:txBody>
      </p:sp>
      <p:sp>
        <p:nvSpPr>
          <p:cNvPr id="12" name="모서리가 둥근 직사각형 7">
            <a:extLst>
              <a:ext uri="{FF2B5EF4-FFF2-40B4-BE49-F238E27FC236}">
                <a16:creationId xmlns:a16="http://schemas.microsoft.com/office/drawing/2014/main" id="{EC57FADA-76F4-FDB5-B06D-0BC98374AFF7}"/>
              </a:ext>
            </a:extLst>
          </p:cNvPr>
          <p:cNvSpPr/>
          <p:nvPr/>
        </p:nvSpPr>
        <p:spPr>
          <a:xfrm>
            <a:off x="983662" y="17019638"/>
            <a:ext cx="13479907" cy="13051528"/>
          </a:xfrm>
          <a:prstGeom prst="roundRect">
            <a:avLst>
              <a:gd name="adj" fmla="val 6284"/>
            </a:avLst>
          </a:prstGeom>
          <a:noFill/>
          <a:ln w="5715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82550" algn="just"/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• The proposed DC-DC converter consists of a </a:t>
            </a:r>
            <a:r>
              <a:rPr lang="en-US" altLang="ko-KR" sz="3600" b="1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modified 3-level </a:t>
            </a:r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current regulation stage followed by a </a:t>
            </a:r>
            <a:r>
              <a:rPr lang="en-US" altLang="ko-KR" sz="3600" b="1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Fibonacci-based switched-capacitor stage</a:t>
            </a:r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, enabling wide voltage conversion ratio from high-voltage inputs. The two-stage architecture separates the roles of current regulation and voltage step-down, achieving both low switch voltage stress and low output ripple within a compact mixed-signal implementation in a 130-nm BCDMOS process.</a:t>
            </a:r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82550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</p:txBody>
      </p:sp>
      <p:sp>
        <p:nvSpPr>
          <p:cNvPr id="13" name="모서리가 둥근 직사각형 5">
            <a:extLst>
              <a:ext uri="{FF2B5EF4-FFF2-40B4-BE49-F238E27FC236}">
                <a16:creationId xmlns:a16="http://schemas.microsoft.com/office/drawing/2014/main" id="{9E8FE509-D521-A158-DCBC-43D2DB470CBB}"/>
              </a:ext>
            </a:extLst>
          </p:cNvPr>
          <p:cNvSpPr/>
          <p:nvPr/>
        </p:nvSpPr>
        <p:spPr>
          <a:xfrm>
            <a:off x="4934574" y="16168181"/>
            <a:ext cx="5578081" cy="851457"/>
          </a:xfrm>
          <a:prstGeom prst="roundRect">
            <a:avLst/>
          </a:prstGeom>
          <a:solidFill>
            <a:srgbClr val="699CD3"/>
          </a:solidFill>
          <a:ln w="3810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5565" algn="ctr"/>
            <a:r>
              <a:rPr lang="en-US" altLang="ko-KR" sz="5000" dirty="0">
                <a:solidFill>
                  <a:schemeClr val="tx1"/>
                </a:solidFill>
                <a:latin typeface="Calibri (본문)"/>
                <a:cs typeface="Times New Roman" panose="02020603050405020304" pitchFamily="18" charset="0"/>
              </a:rPr>
              <a:t>Proposed Design</a:t>
            </a:r>
          </a:p>
        </p:txBody>
      </p:sp>
      <p:sp>
        <p:nvSpPr>
          <p:cNvPr id="14" name="모서리가 둥근 직사각형 7">
            <a:extLst>
              <a:ext uri="{FF2B5EF4-FFF2-40B4-BE49-F238E27FC236}">
                <a16:creationId xmlns:a16="http://schemas.microsoft.com/office/drawing/2014/main" id="{A689ADCD-A546-1FD8-9692-DF168860F41F}"/>
              </a:ext>
            </a:extLst>
          </p:cNvPr>
          <p:cNvSpPr/>
          <p:nvPr/>
        </p:nvSpPr>
        <p:spPr>
          <a:xfrm>
            <a:off x="15811644" y="21925836"/>
            <a:ext cx="13479907" cy="8502546"/>
          </a:xfrm>
          <a:prstGeom prst="roundRect">
            <a:avLst>
              <a:gd name="adj" fmla="val 6284"/>
            </a:avLst>
          </a:prstGeom>
          <a:noFill/>
          <a:ln w="5715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6200" algn="just"/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• The proposed converter was verified through transistor-level simulations under a 12-V input, 1-V output condition at a 1-MHz switching frequency</a:t>
            </a:r>
          </a:p>
          <a:p>
            <a:pPr indent="76200" algn="just"/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•The chip layout is implemented in 130-nm BCDMOS with a total area of 3.55 × 3.55 mm².</a:t>
            </a:r>
          </a:p>
          <a:p>
            <a:pPr indent="76200" algn="just"/>
            <a:endParaRPr lang="en-US" altLang="ko-KR" sz="3600" dirty="0">
              <a:solidFill>
                <a:schemeClr val="tx1"/>
              </a:solidFill>
              <a:latin typeface="Calibri (본문)"/>
              <a:cs typeface="Arial" panose="020B0604020202020204" pitchFamily="34" charset="0"/>
            </a:endParaRPr>
          </a:p>
          <a:p>
            <a:pPr indent="7620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7620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7620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7620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7620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7620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  <a:p>
            <a:pPr indent="76200" algn="just"/>
            <a:endParaRPr lang="en-US" altLang="ko-KR" sz="3600" dirty="0">
              <a:solidFill>
                <a:schemeClr val="tx1"/>
              </a:solidFill>
              <a:latin typeface="Calibri (본문)"/>
            </a:endParaRPr>
          </a:p>
        </p:txBody>
      </p:sp>
      <p:sp>
        <p:nvSpPr>
          <p:cNvPr id="15" name="모서리가 둥근 직사각형 5">
            <a:extLst>
              <a:ext uri="{FF2B5EF4-FFF2-40B4-BE49-F238E27FC236}">
                <a16:creationId xmlns:a16="http://schemas.microsoft.com/office/drawing/2014/main" id="{8A8F34EF-5AB8-A8D3-5AF0-F8AF29A7BF3C}"/>
              </a:ext>
            </a:extLst>
          </p:cNvPr>
          <p:cNvSpPr/>
          <p:nvPr/>
        </p:nvSpPr>
        <p:spPr>
          <a:xfrm>
            <a:off x="19715786" y="21063629"/>
            <a:ext cx="5578081" cy="851457"/>
          </a:xfrm>
          <a:prstGeom prst="roundRect">
            <a:avLst/>
          </a:prstGeom>
          <a:solidFill>
            <a:srgbClr val="699CD3"/>
          </a:solidFill>
          <a:ln w="3810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5565" algn="ctr"/>
            <a:r>
              <a:rPr lang="en-US" altLang="ko-KR" sz="5000" dirty="0">
                <a:solidFill>
                  <a:schemeClr val="tx1"/>
                </a:solidFill>
                <a:latin typeface="Calibri (본문)"/>
                <a:cs typeface="Times New Roman" panose="02020603050405020304" pitchFamily="18" charset="0"/>
              </a:rPr>
              <a:t>Simulations Results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518F53B-CC55-218F-64D3-4C0AAA6A3CCB}"/>
              </a:ext>
            </a:extLst>
          </p:cNvPr>
          <p:cNvGrpSpPr/>
          <p:nvPr/>
        </p:nvGrpSpPr>
        <p:grpSpPr>
          <a:xfrm>
            <a:off x="15793145" y="30818098"/>
            <a:ext cx="13479907" cy="5410962"/>
            <a:chOff x="15793145" y="31644009"/>
            <a:chExt cx="13479907" cy="5410962"/>
          </a:xfrm>
        </p:grpSpPr>
        <p:sp>
          <p:nvSpPr>
            <p:cNvPr id="17" name="모서리가 둥근 직사각형 5">
              <a:extLst>
                <a:ext uri="{FF2B5EF4-FFF2-40B4-BE49-F238E27FC236}">
                  <a16:creationId xmlns:a16="http://schemas.microsoft.com/office/drawing/2014/main" id="{43CBC4B3-2232-EB95-A406-AD4CEFC45FD4}"/>
                </a:ext>
              </a:extLst>
            </p:cNvPr>
            <p:cNvSpPr/>
            <p:nvPr/>
          </p:nvSpPr>
          <p:spPr>
            <a:xfrm>
              <a:off x="15793145" y="32448928"/>
              <a:ext cx="13479907" cy="4606043"/>
            </a:xfrm>
            <a:prstGeom prst="roundRect">
              <a:avLst/>
            </a:prstGeom>
            <a:noFill/>
            <a:ln w="57150">
              <a:solidFill>
                <a:srgbClr val="699C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6200" algn="just"/>
              <a:r>
                <a:rPr lang="en-US" altLang="ko-KR" sz="3600" dirty="0">
                  <a:solidFill>
                    <a:schemeClr val="tx1"/>
                  </a:solidFill>
                </a:rPr>
                <a:t>A wide-VCR DC-DC buck converter combining a modified 3-level current regulation cell and a Fibonacci SC stage has been presented, targeting high-voltage point-of-load applications in data-center and automotive systems. The proposed architecture achieves low switch voltage stress through flying capacitor clamping and wide conversion ratio through Fibonacci-based step-down, demonstrating a compact and efficient power delivery solution for next-generation high-voltage </a:t>
              </a:r>
              <a:r>
                <a:rPr lang="en-US" altLang="ko-KR" sz="3600" dirty="0" err="1">
                  <a:solidFill>
                    <a:schemeClr val="tx1"/>
                  </a:solidFill>
                </a:rPr>
                <a:t>PoL</a:t>
              </a:r>
              <a:r>
                <a:rPr lang="en-US" altLang="ko-KR" sz="3600" dirty="0">
                  <a:solidFill>
                    <a:schemeClr val="tx1"/>
                  </a:solidFill>
                </a:rPr>
                <a:t> systems.</a:t>
              </a:r>
            </a:p>
          </p:txBody>
        </p:sp>
        <p:sp>
          <p:nvSpPr>
            <p:cNvPr id="18" name="모서리가 둥근 직사각형 5">
              <a:extLst>
                <a:ext uri="{FF2B5EF4-FFF2-40B4-BE49-F238E27FC236}">
                  <a16:creationId xmlns:a16="http://schemas.microsoft.com/office/drawing/2014/main" id="{DF1A210F-3CB9-2D4E-5ED1-7616ED3A2353}"/>
                </a:ext>
              </a:extLst>
            </p:cNvPr>
            <p:cNvSpPr/>
            <p:nvPr/>
          </p:nvSpPr>
          <p:spPr>
            <a:xfrm>
              <a:off x="20703421" y="31644009"/>
              <a:ext cx="3602812" cy="783419"/>
            </a:xfrm>
            <a:prstGeom prst="roundRect">
              <a:avLst/>
            </a:prstGeom>
            <a:solidFill>
              <a:srgbClr val="699CD3"/>
            </a:solidFill>
            <a:ln w="38100">
              <a:solidFill>
                <a:srgbClr val="699C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5565" algn="ctr"/>
              <a:r>
                <a:rPr lang="en-US" altLang="ko-KR" sz="5000" dirty="0">
                  <a:solidFill>
                    <a:schemeClr val="tx1"/>
                  </a:solidFill>
                  <a:latin typeface="Calibri (본문)"/>
                  <a:cs typeface="Times New Roman" panose="02020603050405020304" pitchFamily="18" charset="0"/>
                </a:rPr>
                <a:t>Conclusions</a:t>
              </a:r>
            </a:p>
          </p:txBody>
        </p:sp>
      </p:grpSp>
      <p:sp>
        <p:nvSpPr>
          <p:cNvPr id="19" name="모서리가 둥근 직사각형 5">
            <a:extLst>
              <a:ext uri="{FF2B5EF4-FFF2-40B4-BE49-F238E27FC236}">
                <a16:creationId xmlns:a16="http://schemas.microsoft.com/office/drawing/2014/main" id="{1BF8C590-CB3D-D4B8-5E80-B5C0BCA5C480}"/>
              </a:ext>
            </a:extLst>
          </p:cNvPr>
          <p:cNvSpPr/>
          <p:nvPr/>
        </p:nvSpPr>
        <p:spPr>
          <a:xfrm>
            <a:off x="15793145" y="37754766"/>
            <a:ext cx="13479907" cy="1564434"/>
          </a:xfrm>
          <a:prstGeom prst="roundRect">
            <a:avLst/>
          </a:prstGeom>
          <a:noFill/>
          <a:ln w="5715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6200" algn="just"/>
            <a:r>
              <a:rPr lang="en-US" altLang="ko-KR" sz="3600" dirty="0">
                <a:solidFill>
                  <a:schemeClr val="tx1"/>
                </a:solidFill>
              </a:rPr>
              <a:t>The chip fabrication and EDA tool were supported by the IC Design Education Center(IDEC), Korea.</a:t>
            </a:r>
          </a:p>
        </p:txBody>
      </p:sp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id="{A552FC7F-3813-1EF9-3668-31049EBA5F72}"/>
              </a:ext>
            </a:extLst>
          </p:cNvPr>
          <p:cNvSpPr/>
          <p:nvPr/>
        </p:nvSpPr>
        <p:spPr>
          <a:xfrm>
            <a:off x="959993" y="31644009"/>
            <a:ext cx="13479907" cy="8836333"/>
          </a:xfrm>
          <a:prstGeom prst="roundRect">
            <a:avLst>
              <a:gd name="adj" fmla="val 6284"/>
            </a:avLst>
          </a:prstGeom>
          <a:noFill/>
          <a:ln w="5715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82550" algn="just"/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• </a:t>
            </a:r>
            <a:r>
              <a:rPr lang="en-US" altLang="ko-KR" sz="3600" b="1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Modified 3-level </a:t>
            </a:r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buck topology in which a flying capacitor clamps the voltage stress across each switching device, enabling reliable high-voltage operation.</a:t>
            </a:r>
          </a:p>
          <a:p>
            <a:pPr indent="82550" algn="just"/>
            <a:r>
              <a:rPr lang="en-US" altLang="ko-KR" sz="3600" dirty="0">
                <a:solidFill>
                  <a:schemeClr val="tx1"/>
                </a:solidFill>
                <a:latin typeface="Calibri (본문)"/>
                <a:cs typeface="Arial" panose="020B0604020202020204" pitchFamily="34" charset="0"/>
              </a:rPr>
              <a:t>• The inductor is utilized as a current regulation element, smoothing the switching current and providing stable, controlled current delivery to the Fibonacci SC stage.</a:t>
            </a:r>
          </a:p>
          <a:p>
            <a:pPr indent="82550" algn="just"/>
            <a:endParaRPr lang="en-US" altLang="ko-KR" sz="3600" dirty="0">
              <a:solidFill>
                <a:schemeClr val="tx1"/>
              </a:solidFill>
              <a:latin typeface="Calibri (본문)"/>
              <a:cs typeface="Arial" panose="020B0604020202020204" pitchFamily="34" charset="0"/>
            </a:endParaRPr>
          </a:p>
        </p:txBody>
      </p:sp>
      <p:sp>
        <p:nvSpPr>
          <p:cNvPr id="22" name="모서리가 둥근 직사각형 5">
            <a:extLst>
              <a:ext uri="{FF2B5EF4-FFF2-40B4-BE49-F238E27FC236}">
                <a16:creationId xmlns:a16="http://schemas.microsoft.com/office/drawing/2014/main" id="{F317C20D-7572-2D10-A291-BBB61DB12435}"/>
              </a:ext>
            </a:extLst>
          </p:cNvPr>
          <p:cNvSpPr/>
          <p:nvPr/>
        </p:nvSpPr>
        <p:spPr>
          <a:xfrm>
            <a:off x="3206371" y="30908224"/>
            <a:ext cx="8888783" cy="735785"/>
          </a:xfrm>
          <a:prstGeom prst="roundRect">
            <a:avLst/>
          </a:prstGeom>
          <a:solidFill>
            <a:srgbClr val="699CD3"/>
          </a:solidFill>
          <a:ln w="3810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5565" algn="ctr"/>
            <a:r>
              <a:rPr lang="en-US" altLang="ko-KR" sz="5000" dirty="0">
                <a:solidFill>
                  <a:schemeClr val="tx1"/>
                </a:solidFill>
                <a:latin typeface="Calibri (본문)"/>
                <a:cs typeface="Times New Roman" panose="02020603050405020304" pitchFamily="18" charset="0"/>
              </a:rPr>
              <a:t>Modified 3-level Buck Topology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A505F5AD-EBAE-C43F-FFC8-2DD8D37A4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35" y="21401881"/>
            <a:ext cx="11990856" cy="824790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38E68A8-F7F6-1A3E-D174-B8AF81442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858" y="25488916"/>
            <a:ext cx="6667686" cy="441551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140DF66-4B01-FB77-7833-625CF95D0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1" b="13107"/>
          <a:stretch>
            <a:fillRect/>
          </a:stretch>
        </p:blipFill>
        <p:spPr bwMode="auto">
          <a:xfrm>
            <a:off x="23532903" y="25488916"/>
            <a:ext cx="4813498" cy="448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27B7E41-B66D-E258-E398-A98EF7496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446" y="13684737"/>
            <a:ext cx="11400955" cy="661603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A7282D1-27FB-C7B8-46BE-0637677EFC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50" y="35220947"/>
            <a:ext cx="12173595" cy="4879498"/>
          </a:xfrm>
          <a:prstGeom prst="rect">
            <a:avLst/>
          </a:prstGeom>
        </p:spPr>
      </p:pic>
      <p:sp>
        <p:nvSpPr>
          <p:cNvPr id="8" name="모서리가 둥근 직사각형 5">
            <a:extLst>
              <a:ext uri="{FF2B5EF4-FFF2-40B4-BE49-F238E27FC236}">
                <a16:creationId xmlns:a16="http://schemas.microsoft.com/office/drawing/2014/main" id="{37897CEC-5FE2-96AF-277D-82DA017A052E}"/>
              </a:ext>
            </a:extLst>
          </p:cNvPr>
          <p:cNvSpPr/>
          <p:nvPr/>
        </p:nvSpPr>
        <p:spPr>
          <a:xfrm>
            <a:off x="18060434" y="37055802"/>
            <a:ext cx="8888783" cy="735785"/>
          </a:xfrm>
          <a:prstGeom prst="roundRect">
            <a:avLst/>
          </a:prstGeom>
          <a:solidFill>
            <a:srgbClr val="699CD3"/>
          </a:solidFill>
          <a:ln w="38100">
            <a:solidFill>
              <a:srgbClr val="699C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5565" algn="ctr"/>
            <a:r>
              <a:rPr lang="en-US" altLang="ko-KR" sz="5000" dirty="0">
                <a:solidFill>
                  <a:schemeClr val="tx1"/>
                </a:solidFill>
                <a:latin typeface="Calibri (본문)"/>
                <a:cs typeface="Times New Roman" panose="02020603050405020304" pitchFamily="18" charset="0"/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442</Words>
  <Application>Microsoft Office PowerPoint</Application>
  <PresentationFormat>사용자 지정</PresentationFormat>
  <Paragraphs>34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Calibri (본문)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안준서</cp:lastModifiedBy>
  <cp:revision>12</cp:revision>
  <dcterms:created xsi:type="dcterms:W3CDTF">2018-03-08T06:02:33Z</dcterms:created>
  <dcterms:modified xsi:type="dcterms:W3CDTF">2026-04-29T11:54:28Z</dcterms:modified>
</cp:coreProperties>
</file>